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59" r:id="rId5"/>
    <p:sldId id="260" r:id="rId6"/>
    <p:sldId id="261" r:id="rId7"/>
    <p:sldId id="263" r:id="rId8"/>
    <p:sldId id="264" r:id="rId9"/>
    <p:sldId id="266" r:id="rId10"/>
    <p:sldId id="262"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7 Dikdörtgen"/>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Başlık"/>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30 Veri Yer Tutucusu"/>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9F75050-0E15-4C5B-92B0-66D068882F1F}" type="datetimeFigureOut">
              <a:rPr lang="tr-TR" smtClean="0"/>
              <a:pPr/>
              <a:t>28.09.2016</a:t>
            </a:fld>
            <a:endParaRPr lang="tr-TR"/>
          </a:p>
        </p:txBody>
      </p:sp>
      <p:sp>
        <p:nvSpPr>
          <p:cNvPr id="18" name="17 Altbilgi Yer Tutucusu"/>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28 Slayt Numarası Yer Tutucusu"/>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28.09.2016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242816" y="6557946"/>
            <a:ext cx="2002464" cy="226902"/>
          </a:xfrm>
        </p:spPr>
        <p:txBody>
          <a:bodyPr/>
          <a:lstStyle>
            <a:extLst/>
          </a:lstStyle>
          <a:p>
            <a:fld id="{D9F75050-0E15-4C5B-92B0-66D068882F1F}" type="datetimeFigureOut">
              <a:rPr lang="tr-TR" smtClean="0"/>
              <a:pPr/>
              <a:t>28.09.2016</a:t>
            </a:fld>
            <a:endParaRPr lang="tr-TR"/>
          </a:p>
        </p:txBody>
      </p:sp>
      <p:sp>
        <p:nvSpPr>
          <p:cNvPr id="5" name="4 Altbilgi Yer Tutucusu"/>
          <p:cNvSpPr>
            <a:spLocks noGrp="1"/>
          </p:cNvSpPr>
          <p:nvPr>
            <p:ph type="ftr" sz="quarter" idx="11"/>
          </p:nvPr>
        </p:nvSpPr>
        <p:spPr>
          <a:xfrm>
            <a:off x="457200" y="6556248"/>
            <a:ext cx="3657600" cy="228600"/>
          </a:xfrm>
        </p:spPr>
        <p:txBody>
          <a:bodyPr/>
          <a:lstStyle>
            <a:extLst/>
          </a:lstStyle>
          <a:p>
            <a:endParaRPr lang="tr-TR"/>
          </a:p>
        </p:txBody>
      </p:sp>
      <p:sp>
        <p:nvSpPr>
          <p:cNvPr id="6" name="5 Slayt Numarası Yer Tutucusu"/>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28.09.2016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9F75050-0E15-4C5B-92B0-66D068882F1F}" type="datetimeFigureOut">
              <a:rPr lang="tr-TR" smtClean="0"/>
              <a:pPr/>
              <a:t>28.09.2016</a:t>
            </a:fld>
            <a:endParaRPr lang="tr-TR"/>
          </a:p>
        </p:txBody>
      </p:sp>
      <p:sp>
        <p:nvSpPr>
          <p:cNvPr id="5" name="4 Altbilgi Yer Tutucusu"/>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5 Slayt Numarası Yer Tutucusu"/>
          <p:cNvSpPr>
            <a:spLocks noGrp="1"/>
          </p:cNvSpPr>
          <p:nvPr>
            <p:ph type="sldNum" sz="quarter" idx="12"/>
          </p:nvPr>
        </p:nvSpPr>
        <p:spPr>
          <a:xfrm>
            <a:off x="6733952" y="6555112"/>
            <a:ext cx="588336" cy="228600"/>
          </a:xfrm>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28.09.2016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28.09.2016</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28.09.2016</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solidFill>
                  <a:schemeClr val="tx2"/>
                </a:solidFill>
              </a:defRPr>
            </a:lvl1pPr>
            <a:extLst/>
          </a:lstStyle>
          <a:p>
            <a:fld id="{D9F75050-0E15-4C5B-92B0-66D068882F1F}" type="datetimeFigureOut">
              <a:rPr lang="tr-TR" smtClean="0"/>
              <a:pPr/>
              <a:t>28.09.2016</a:t>
            </a:fld>
            <a:endParaRPr lang="tr-TR"/>
          </a:p>
        </p:txBody>
      </p:sp>
      <p:sp>
        <p:nvSpPr>
          <p:cNvPr id="3" name="2 Altbilgi Yer Tutucusu"/>
          <p:cNvSpPr>
            <a:spLocks noGrp="1"/>
          </p:cNvSpPr>
          <p:nvPr>
            <p:ph type="ftr" sz="quarter" idx="11"/>
          </p:nvPr>
        </p:nvSpPr>
        <p:spPr/>
        <p:txBody>
          <a:bodyPr/>
          <a:lstStyle>
            <a:lvl1pPr>
              <a:defRPr>
                <a:solidFill>
                  <a:schemeClr val="tx2"/>
                </a:solidFill>
              </a:defRPr>
            </a:lvl1pPr>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28.09.2016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7 Dikdörtgen"/>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28.09.2016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Başlık Yer Tutucusu"/>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30 Metin Yer Tutucusu"/>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26 Veri Yer Tutucusu"/>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9F75050-0E15-4C5B-92B0-66D068882F1F}" type="datetimeFigureOut">
              <a:rPr lang="tr-TR" smtClean="0"/>
              <a:pPr/>
              <a:t>28.09.2016</a:t>
            </a:fld>
            <a:endParaRPr lang="tr-TR"/>
          </a:p>
        </p:txBody>
      </p:sp>
      <p:sp>
        <p:nvSpPr>
          <p:cNvPr id="4" name="3 Altbilgi Yer Tutucusu"/>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15 Slayt Numarası Yer Tutucusu"/>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aztal.meb.k12.tr/meb_iys_dosyalar/03/06/974899/resimler/2015_12/28100301_deneme5.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aztal.meb.k12.tr/meb_iys_dosyalar/03/06/974899/resimler/2015_07/01175416_img20150701wa0004.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aztal.meb.k12.tr/meb_iys_dosyalar/03/06/974899/resimler/2015_07/01175551_mtm4nzk5ndzubeydeturbaanadoluogretmenlisesivepansiyonlariacildi.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aztal.meb.k12.tr/meb_iys_dosyalar/03/06/974899/resimler/2015_12/28100301_deneme5.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aztal.meb.k12.tr/meb_iys_dosyalar/03/06/974899/resimler/2015_03/k_04103623_img_3748.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aztal.meb.k12.tr/meb_iys_dosyalar/03/06/974899/resimler/2015_03/k_04094655_img_3737.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aztal.meb.k12.tr/meb_iys_dosyalar/03/06/974899/resimler/2015_03/k_05100145_img_3822.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aztal.meb.k12.tr/meb_iys_dosyalar/03/06/974899/resimler/2015_03/k_27092950_img20150326wa0015.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928926" y="0"/>
            <a:ext cx="6043408" cy="4643470"/>
          </a:xfrm>
        </p:spPr>
        <p:txBody>
          <a:bodyPr/>
          <a:lstStyle/>
          <a:p>
            <a:pPr algn="ctr"/>
            <a:r>
              <a:rPr lang="tr-TR" sz="6000" dirty="0" smtClean="0"/>
              <a:t>AHMET ZÜBEYDE TURBA ANADOLU LİSESİ</a:t>
            </a:r>
            <a:endParaRPr lang="tr-TR" sz="6000" dirty="0"/>
          </a:p>
        </p:txBody>
      </p:sp>
      <p:pic>
        <p:nvPicPr>
          <p:cNvPr id="1028" name="Picture 4" descr="Okul Logomuz Yenilendi.">
            <a:hlinkClick r:id="rId2" tooltip="Okul Logomuz Yenilendi."/>
          </p:cNvPr>
          <p:cNvPicPr>
            <a:picLocks noChangeAspect="1" noChangeArrowheads="1"/>
          </p:cNvPicPr>
          <p:nvPr/>
        </p:nvPicPr>
        <p:blipFill>
          <a:blip r:embed="rId3"/>
          <a:srcRect/>
          <a:stretch>
            <a:fillRect/>
          </a:stretch>
        </p:blipFill>
        <p:spPr bwMode="auto">
          <a:xfrm>
            <a:off x="0" y="285728"/>
            <a:ext cx="2643174" cy="264320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571480"/>
            <a:ext cx="7339042" cy="5884256"/>
          </a:xfrm>
        </p:spPr>
        <p:txBody>
          <a:bodyPr/>
          <a:lstStyle/>
          <a:p>
            <a:pPr>
              <a:lnSpc>
                <a:spcPct val="200000"/>
              </a:lnSpc>
            </a:pPr>
            <a:r>
              <a:rPr lang="tr-TR" dirty="0" smtClean="0"/>
              <a:t>Kız ve erkek pansiyonlarımız  okulumuzun bahçesi içinde yer almaktadır</a:t>
            </a:r>
          </a:p>
        </p:txBody>
      </p:sp>
      <p:pic>
        <p:nvPicPr>
          <p:cNvPr id="4" name="3 Resim" descr="http://aztal.meb.k12.tr/meb_iys_dosyalar/03/06/974899/resimler/2015_07/01175416_img20150701wa0004.jpg">
            <a:hlinkClick r:id="rId2" tooltip="0"/>
          </p:cNvPr>
          <p:cNvPicPr/>
          <p:nvPr/>
        </p:nvPicPr>
        <p:blipFill>
          <a:blip r:embed="rId3"/>
          <a:srcRect/>
          <a:stretch>
            <a:fillRect/>
          </a:stretch>
        </p:blipFill>
        <p:spPr bwMode="auto">
          <a:xfrm>
            <a:off x="642910" y="2357430"/>
            <a:ext cx="6715172" cy="4034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642918"/>
            <a:ext cx="7481918" cy="5812818"/>
          </a:xfrm>
        </p:spPr>
        <p:txBody>
          <a:bodyPr/>
          <a:lstStyle/>
          <a:p>
            <a:r>
              <a:rPr lang="tr-TR" dirty="0" smtClean="0"/>
              <a:t>Bahçede halı saha </a:t>
            </a:r>
            <a:r>
              <a:rPr lang="tr-TR" dirty="0" err="1" smtClean="0"/>
              <a:t>projesının</a:t>
            </a:r>
            <a:r>
              <a:rPr lang="tr-TR" dirty="0" smtClean="0"/>
              <a:t> yapımı devam etmektedir.</a:t>
            </a:r>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7239000" cy="5812818"/>
          </a:xfrm>
        </p:spPr>
        <p:txBody>
          <a:bodyPr/>
          <a:lstStyle/>
          <a:p>
            <a:pPr>
              <a:lnSpc>
                <a:spcPct val="150000"/>
              </a:lnSpc>
            </a:pPr>
            <a:r>
              <a:rPr lang="tr-TR" dirty="0" smtClean="0"/>
              <a:t>2016-2017 Eğitim-Öğretim yılı 1.dönemi 19 Eylül tarihinde başlayıp 20 Ocak 2017 Cuma günü sona erecek.</a:t>
            </a:r>
          </a:p>
          <a:p>
            <a:pPr>
              <a:lnSpc>
                <a:spcPct val="150000"/>
              </a:lnSpc>
            </a:pPr>
            <a:r>
              <a:rPr lang="tr-TR" dirty="0" smtClean="0"/>
              <a:t> Yarıyıl tatili, 23 Ocak 2017-3 Şubat 2017 tarihleri arasında yapılacak.</a:t>
            </a:r>
          </a:p>
          <a:p>
            <a:pPr>
              <a:lnSpc>
                <a:spcPct val="150000"/>
              </a:lnSpc>
            </a:pPr>
            <a:r>
              <a:rPr lang="tr-TR" dirty="0" smtClean="0"/>
              <a:t> İkinci kanaat dönemi ise 6 Şubat 2017 Pazartesi günü başlayacak ve 9 Haziran 2017 Cuma günü sona erecek.</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642918"/>
            <a:ext cx="7410480" cy="5812818"/>
          </a:xfrm>
        </p:spPr>
        <p:txBody>
          <a:bodyPr/>
          <a:lstStyle/>
          <a:p>
            <a:pPr>
              <a:lnSpc>
                <a:spcPct val="150000"/>
              </a:lnSpc>
            </a:pPr>
            <a:r>
              <a:rPr lang="tr-TR" dirty="0" smtClean="0"/>
              <a:t>İlköğretim Ve Ortaöğretim Arasında Bir Çok Farklılıklar Bulunmaktadır. </a:t>
            </a:r>
          </a:p>
          <a:p>
            <a:pPr>
              <a:lnSpc>
                <a:spcPct val="150000"/>
              </a:lnSpc>
            </a:pPr>
            <a:r>
              <a:rPr lang="tr-TR" dirty="0" smtClean="0"/>
              <a:t>Bunların Başında Ders Saatlerinin Artırılması Gelmektedir. Örn İlköğretimde Fen Bilgisi Dersi Varken Ortaöğretimde Fizik Kimya Biyoloji Dersleri Vardır.</a:t>
            </a:r>
          </a:p>
          <a:p>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500042"/>
            <a:ext cx="7410480" cy="5812818"/>
          </a:xfrm>
        </p:spPr>
        <p:txBody>
          <a:bodyPr>
            <a:normAutofit/>
          </a:bodyPr>
          <a:lstStyle/>
          <a:p>
            <a:pPr>
              <a:lnSpc>
                <a:spcPct val="90000"/>
              </a:lnSpc>
              <a:defRPr/>
            </a:pPr>
            <a:r>
              <a:rPr lang="tr-TR" sz="2800" dirty="0" smtClean="0"/>
              <a:t>Bu farklılıklar sadece ders sayısında değil sınıf geçme ve ödül disiplin gibi konularda da ortaöğretim ilköğretimden farklılıklar göstermektedir.</a:t>
            </a:r>
          </a:p>
          <a:p>
            <a:pPr>
              <a:lnSpc>
                <a:spcPct val="90000"/>
              </a:lnSpc>
              <a:defRPr/>
            </a:pPr>
            <a:endParaRPr lang="tr-TR" sz="2800" dirty="0" smtClean="0"/>
          </a:p>
          <a:p>
            <a:pPr>
              <a:lnSpc>
                <a:spcPct val="90000"/>
              </a:lnSpc>
              <a:defRPr/>
            </a:pPr>
            <a:r>
              <a:rPr lang="tr-TR" sz="2800" dirty="0" smtClean="0"/>
              <a:t> Sizler 10. sınıfın sonunda ilgi ve yeteneklerinize göre dersler seçecek ve diğer sınıflarda bu derslerden sorumlu bulunacaksınız.Biz Ahmet Zübeyde TURBA Anadolu Lisesi olarak 10.sınıf sonunda etkili bir şekilde ders seçiminizde sizlere yardımcı olacağız.</a:t>
            </a:r>
          </a:p>
          <a:p>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85728"/>
            <a:ext cx="7267604" cy="1177312"/>
          </a:xfrm>
        </p:spPr>
        <p:txBody>
          <a:bodyPr>
            <a:normAutofit/>
          </a:bodyPr>
          <a:lstStyle/>
          <a:p>
            <a:r>
              <a:rPr lang="tr-TR" dirty="0" smtClean="0"/>
              <a:t>Ortaöğretim kurumları ödül ve disiplin yönetmeliği</a:t>
            </a:r>
            <a:endParaRPr lang="tr-TR" dirty="0"/>
          </a:p>
        </p:txBody>
      </p:sp>
      <p:sp>
        <p:nvSpPr>
          <p:cNvPr id="3" name="2 İçerik Yer Tutucusu"/>
          <p:cNvSpPr>
            <a:spLocks noGrp="1"/>
          </p:cNvSpPr>
          <p:nvPr>
            <p:ph idx="1"/>
          </p:nvPr>
        </p:nvSpPr>
        <p:spPr>
          <a:xfrm>
            <a:off x="214282" y="1571612"/>
            <a:ext cx="7858180" cy="5286388"/>
          </a:xfrm>
        </p:spPr>
        <p:txBody>
          <a:bodyPr>
            <a:normAutofit lnSpcReduction="10000"/>
          </a:bodyPr>
          <a:lstStyle/>
          <a:p>
            <a:pPr>
              <a:lnSpc>
                <a:spcPct val="150000"/>
              </a:lnSpc>
              <a:defRPr/>
            </a:pPr>
            <a:r>
              <a:rPr lang="tr-TR" sz="2800" dirty="0" smtClean="0"/>
              <a:t>ÖRNEK DAVRANIŞLARIN VE BAŞARILARIN ÖDÜLLENDİRİLMESİNDE ÖĞRENCİLERE TAKDİR , TEŞEKKÜR VE ONUR BELGELERİ VERİLMEKTEDİR.</a:t>
            </a:r>
          </a:p>
          <a:p>
            <a:pPr>
              <a:lnSpc>
                <a:spcPct val="150000"/>
              </a:lnSpc>
              <a:defRPr/>
            </a:pPr>
            <a:r>
              <a:rPr lang="tr-TR" sz="2800" dirty="0" smtClean="0"/>
              <a:t>NOT ORTALAMASI 70.00-84.99 ARASI OLANLAR TEŞEKKÜR </a:t>
            </a:r>
          </a:p>
          <a:p>
            <a:pPr>
              <a:lnSpc>
                <a:spcPct val="150000"/>
              </a:lnSpc>
              <a:defRPr/>
            </a:pPr>
            <a:r>
              <a:rPr lang="tr-TR" sz="2800" dirty="0" smtClean="0"/>
              <a:t>NOT ORTALAMASI 85.00 VE ÜZERİ OLANLAR TAKDİR BELGESİ VERİLİR. </a:t>
            </a:r>
          </a:p>
          <a:p>
            <a:pPr>
              <a:lnSpc>
                <a:spcPct val="150000"/>
              </a:lnSpc>
            </a:pP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6"/>
            <a:ext cx="7239000" cy="5741380"/>
          </a:xfrm>
        </p:spPr>
        <p:txBody>
          <a:bodyPr/>
          <a:lstStyle/>
          <a:p>
            <a:pPr>
              <a:lnSpc>
                <a:spcPct val="150000"/>
              </a:lnSpc>
              <a:defRPr/>
            </a:pPr>
            <a:r>
              <a:rPr lang="tr-TR" sz="2400" dirty="0" smtClean="0"/>
              <a:t>BİR ders yılının her iki döneminde de takdir alan öğrenci okulun iftihar listesinde yer verilir.</a:t>
            </a:r>
          </a:p>
          <a:p>
            <a:pPr>
              <a:lnSpc>
                <a:spcPct val="150000"/>
              </a:lnSpc>
              <a:defRPr/>
            </a:pPr>
            <a:endParaRPr lang="tr-TR" sz="2400" dirty="0" smtClean="0"/>
          </a:p>
          <a:p>
            <a:pPr>
              <a:lnSpc>
                <a:spcPct val="150000"/>
              </a:lnSpc>
              <a:defRPr/>
            </a:pPr>
            <a:r>
              <a:rPr lang="tr-TR" sz="2400" dirty="0" smtClean="0"/>
              <a:t>Türkçeyi doğru güzel etkili kullanarak örnek olan,sosyal bilimsel etkinliklere katılarak başarı elde eden,okul araç gereçlerini koruyan,okula düzenli gelen ve örnek olan öğrenciler sınıf öğretmeninin teklifi doğrultusunda onur belgesi alır.</a:t>
            </a:r>
          </a:p>
          <a:p>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357166"/>
            <a:ext cx="7481918" cy="6098570"/>
          </a:xfrm>
        </p:spPr>
        <p:txBody>
          <a:bodyPr/>
          <a:lstStyle/>
          <a:p>
            <a:pPr>
              <a:lnSpc>
                <a:spcPct val="150000"/>
              </a:lnSpc>
            </a:pPr>
            <a:r>
              <a:rPr lang="tr-TR" dirty="0" smtClean="0"/>
              <a:t>Öğrenciler davranışlarına göre kınama, kısa süreli uzaklaştırma, tasdikname ile uzaklaştırma ve örgün eğitimin dışına çıkarılma cezaları verilir. </a:t>
            </a:r>
          </a:p>
          <a:p>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KINAMA CEZASI GEREKTİRECEK DAVRANIŞLAR</a:t>
            </a:r>
            <a:endParaRPr lang="tr-TR" dirty="0"/>
          </a:p>
        </p:txBody>
      </p:sp>
      <p:sp>
        <p:nvSpPr>
          <p:cNvPr id="3" name="2 İçerik Yer Tutucusu"/>
          <p:cNvSpPr>
            <a:spLocks noGrp="1"/>
          </p:cNvSpPr>
          <p:nvPr>
            <p:ph idx="1"/>
          </p:nvPr>
        </p:nvSpPr>
        <p:spPr/>
        <p:txBody>
          <a:bodyPr>
            <a:normAutofit/>
          </a:bodyPr>
          <a:lstStyle/>
          <a:p>
            <a:pPr>
              <a:lnSpc>
                <a:spcPct val="150000"/>
              </a:lnSpc>
              <a:defRPr/>
            </a:pPr>
            <a:r>
              <a:rPr lang="tr-TR" sz="2800" dirty="0" smtClean="0"/>
              <a:t>OKULU, OKULUN EŞYASINI VE ÇEVRESİNİ KİRLETMEK</a:t>
            </a:r>
          </a:p>
          <a:p>
            <a:pPr>
              <a:lnSpc>
                <a:spcPct val="150000"/>
              </a:lnSpc>
              <a:defRPr/>
            </a:pPr>
            <a:r>
              <a:rPr lang="tr-TR" sz="2800" dirty="0" smtClean="0"/>
              <a:t>YÖNETİCİ VE ÖĞRETMENLER TARAFINDAN VERİLEN GÖREVİ YAPMAMAK</a:t>
            </a:r>
          </a:p>
          <a:p>
            <a:pPr>
              <a:lnSpc>
                <a:spcPct val="150000"/>
              </a:lnSpc>
              <a:defRPr/>
            </a:pPr>
            <a:r>
              <a:rPr lang="tr-TR" sz="2800" dirty="0" smtClean="0"/>
              <a:t>KILIK KIYAFET KURALLARINA UYMAMAK</a:t>
            </a:r>
          </a:p>
          <a:p>
            <a:pPr>
              <a:lnSpc>
                <a:spcPct val="150000"/>
              </a:lnSpc>
              <a:defRPr/>
            </a:pPr>
            <a:r>
              <a:rPr lang="tr-TR" sz="2800" dirty="0" smtClean="0"/>
              <a:t>TÜTÜN VE TÜTÜN MAMÜLLERİ BULUNDURMAK VE İÇMEK</a:t>
            </a:r>
          </a:p>
          <a:p>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7239000" cy="5812818"/>
          </a:xfrm>
        </p:spPr>
        <p:txBody>
          <a:bodyPr/>
          <a:lstStyle/>
          <a:p>
            <a:pPr>
              <a:lnSpc>
                <a:spcPct val="150000"/>
              </a:lnSpc>
              <a:defRPr/>
            </a:pPr>
            <a:r>
              <a:rPr lang="tr-TR" sz="2400" dirty="0" smtClean="0"/>
              <a:t>OKULA GELDİĞİ HALDE İZİNSİZ OLARAK DERSLERE , TÖRENLERE KATILMAMAK</a:t>
            </a:r>
          </a:p>
          <a:p>
            <a:pPr>
              <a:lnSpc>
                <a:spcPct val="150000"/>
              </a:lnSpc>
              <a:defRPr/>
            </a:pPr>
            <a:r>
              <a:rPr lang="tr-TR" sz="2400" dirty="0" smtClean="0"/>
              <a:t>DERSİN DÜZENİNİ BOZACAK FAALİYETLERDE BULUNMAK</a:t>
            </a:r>
          </a:p>
          <a:p>
            <a:pPr>
              <a:lnSpc>
                <a:spcPct val="150000"/>
              </a:lnSpc>
              <a:defRPr/>
            </a:pPr>
            <a:r>
              <a:rPr lang="tr-TR" sz="2400" dirty="0" smtClean="0"/>
              <a:t>KOPYA ÇEKMEK VEYA ÇEKİLMESİNE YARDIMCI OLMAK</a:t>
            </a:r>
          </a:p>
          <a:p>
            <a:pPr>
              <a:lnSpc>
                <a:spcPct val="150000"/>
              </a:lnSpc>
              <a:defRPr/>
            </a:pPr>
            <a:r>
              <a:rPr lang="tr-TR" sz="2400" dirty="0" smtClean="0"/>
              <a:t>OKUL PERSONELİNE KABA VE SAYGISIZCA DAVRANMAK</a:t>
            </a:r>
          </a:p>
          <a:p>
            <a:pPr>
              <a:lnSpc>
                <a:spcPct val="150000"/>
              </a:lnSpc>
            </a:pP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OKULUMUZ…</a:t>
            </a:r>
            <a:endParaRPr lang="tr-TR" dirty="0"/>
          </a:p>
        </p:txBody>
      </p:sp>
      <p:pic>
        <p:nvPicPr>
          <p:cNvPr id="4" name="3 İçerik Yer Tutucusu" descr="http://aztal.meb.k12.tr/meb_iys_dosyalar/03/06/974899/resimler/2015_07/01175551_mtm4nzk5ndzubeydeturbaanadoluogretmenlisesivepansiyonlariacildi.jpg">
            <a:hlinkClick r:id="rId2" tooltip="0"/>
          </p:cNvPr>
          <p:cNvPicPr>
            <a:picLocks noGrp="1"/>
          </p:cNvPicPr>
          <p:nvPr>
            <p:ph idx="1"/>
          </p:nvPr>
        </p:nvPicPr>
        <p:blipFill>
          <a:blip r:embed="rId3"/>
          <a:srcRect/>
          <a:stretch>
            <a:fillRect/>
          </a:stretch>
        </p:blipFill>
        <p:spPr bwMode="auto">
          <a:xfrm>
            <a:off x="571472" y="1571612"/>
            <a:ext cx="7572428" cy="5286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KISA SÜRELİ UZAKLAŞTIMR GEREKTİREN DURUMLAR</a:t>
            </a:r>
            <a:endParaRPr lang="tr-TR" dirty="0"/>
          </a:p>
        </p:txBody>
      </p:sp>
      <p:sp>
        <p:nvSpPr>
          <p:cNvPr id="3" name="2 İçerik Yer Tutucusu"/>
          <p:cNvSpPr>
            <a:spLocks noGrp="1"/>
          </p:cNvSpPr>
          <p:nvPr>
            <p:ph idx="1"/>
          </p:nvPr>
        </p:nvSpPr>
        <p:spPr/>
        <p:txBody>
          <a:bodyPr>
            <a:normAutofit lnSpcReduction="10000"/>
          </a:bodyPr>
          <a:lstStyle/>
          <a:p>
            <a:pPr>
              <a:defRPr/>
            </a:pPr>
            <a:r>
              <a:rPr lang="tr-TR" sz="2800" dirty="0" smtClean="0"/>
              <a:t>ARKADAŞLARINA KARŞI AHLAK KURALLARI DIŞINDA DAVRANIŞLARDA BULUNMAK</a:t>
            </a:r>
          </a:p>
          <a:p>
            <a:pPr>
              <a:defRPr/>
            </a:pPr>
            <a:r>
              <a:rPr lang="tr-TR" sz="2800" dirty="0" smtClean="0"/>
              <a:t>KUMAR OYNAMAK VE OYNATMAK</a:t>
            </a:r>
          </a:p>
          <a:p>
            <a:pPr>
              <a:defRPr/>
            </a:pPr>
            <a:r>
              <a:rPr lang="tr-TR" sz="2800" dirty="0" smtClean="0"/>
              <a:t>YÖNETİCİ VE ÖĞRETMENLERE HAKARET ETMEK</a:t>
            </a:r>
          </a:p>
          <a:p>
            <a:pPr>
              <a:defRPr/>
            </a:pPr>
            <a:r>
              <a:rPr lang="tr-TR" sz="2800" dirty="0" smtClean="0"/>
              <a:t>DERSLERE GEÇ GELMEYİ ALIŞKANLIK HALİNE GETİRMEK</a:t>
            </a:r>
          </a:p>
          <a:p>
            <a:pPr>
              <a:defRPr/>
            </a:pPr>
            <a:r>
              <a:rPr lang="tr-TR" sz="2800" dirty="0" smtClean="0"/>
              <a:t>KAVGA DARP VE YARALAMA OLAYLARINA KARIŞMAK</a:t>
            </a:r>
          </a:p>
          <a:p>
            <a:pPr>
              <a:defRPr/>
            </a:pPr>
            <a:r>
              <a:rPr lang="tr-TR" sz="2800" dirty="0" smtClean="0"/>
              <a:t>ORGANİZELİ KOPYA ÇEKMEK VEYA ÇEKİLMESİNE YARDIMCI OLMAK.</a:t>
            </a:r>
          </a:p>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338"/>
            <a:ext cx="7267604" cy="1571636"/>
          </a:xfrm>
        </p:spPr>
        <p:txBody>
          <a:bodyPr>
            <a:normAutofit fontScale="90000"/>
          </a:bodyPr>
          <a:lstStyle/>
          <a:p>
            <a:r>
              <a:rPr lang="tr-TR" sz="4000" dirty="0" smtClean="0"/>
              <a:t>TASDİKNAME İLE UZAKLAŞTIRMASI GEREKTİREN DAVRANIŞLAR</a:t>
            </a:r>
            <a:endParaRPr lang="tr-TR" dirty="0"/>
          </a:p>
        </p:txBody>
      </p:sp>
      <p:sp>
        <p:nvSpPr>
          <p:cNvPr id="3" name="2 İçerik Yer Tutucusu"/>
          <p:cNvSpPr>
            <a:spLocks noGrp="1"/>
          </p:cNvSpPr>
          <p:nvPr>
            <p:ph idx="1"/>
          </p:nvPr>
        </p:nvSpPr>
        <p:spPr/>
        <p:txBody>
          <a:bodyPr/>
          <a:lstStyle/>
          <a:p>
            <a:pPr>
              <a:defRPr/>
            </a:pPr>
            <a:r>
              <a:rPr lang="tr-TR" sz="2800" dirty="0" smtClean="0"/>
              <a:t>TÜRK BAYRAĞINA SANCAĞINA SAYGISIZLIK ETMEK</a:t>
            </a:r>
          </a:p>
          <a:p>
            <a:pPr>
              <a:defRPr/>
            </a:pPr>
            <a:r>
              <a:rPr lang="tr-TR" sz="2800" dirty="0" smtClean="0"/>
              <a:t>HIRSIZLIK YAPMAK VE YAPTIRMAK</a:t>
            </a:r>
          </a:p>
          <a:p>
            <a:pPr>
              <a:defRPr/>
            </a:pPr>
            <a:r>
              <a:rPr lang="tr-TR" sz="2800" dirty="0" smtClean="0"/>
              <a:t>YERİNE BAŞKASINI SINAVA SOKMAK</a:t>
            </a:r>
          </a:p>
          <a:p>
            <a:pPr>
              <a:defRPr/>
            </a:pPr>
            <a:r>
              <a:rPr lang="tr-TR" sz="2800" dirty="0" smtClean="0"/>
              <a:t>ZOR KULLANARAK VE TEHDİT İLE KOPYA ÇEKMEK</a:t>
            </a:r>
          </a:p>
          <a:p>
            <a:pPr>
              <a:defRPr/>
            </a:pPr>
            <a:r>
              <a:rPr lang="tr-TR" sz="2800" dirty="0" smtClean="0"/>
              <a:t>EĞİTİM ORTAMINI AMACI DIŞINDA VE İZİNSİZ KULLANMAK</a:t>
            </a:r>
          </a:p>
          <a:p>
            <a:pPr>
              <a:defRPr/>
            </a:pPr>
            <a:r>
              <a:rPr lang="tr-TR" sz="2800" dirty="0" smtClean="0"/>
              <a:t>YARALAYICI ÖLDÜRÜCÜ ALETLERİ GETİRMEK</a:t>
            </a:r>
          </a:p>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785794"/>
            <a:ext cx="8143932" cy="857232"/>
          </a:xfrm>
        </p:spPr>
        <p:txBody>
          <a:bodyPr>
            <a:normAutofit fontScale="90000"/>
          </a:bodyPr>
          <a:lstStyle/>
          <a:p>
            <a:r>
              <a:rPr lang="tr-TR" sz="4000" dirty="0" smtClean="0"/>
              <a:t>ÖRGÜN EĞİTİMİN DIŞINA ÇIKARILMASI CEZASINI GEREKTİRECEK DAVRANIŞLAR</a:t>
            </a:r>
            <a:endParaRPr lang="tr-TR" dirty="0"/>
          </a:p>
        </p:txBody>
      </p:sp>
      <p:sp>
        <p:nvSpPr>
          <p:cNvPr id="3" name="2 İçerik Yer Tutucusu"/>
          <p:cNvSpPr>
            <a:spLocks noGrp="1"/>
          </p:cNvSpPr>
          <p:nvPr>
            <p:ph idx="1"/>
          </p:nvPr>
        </p:nvSpPr>
        <p:spPr/>
        <p:txBody>
          <a:bodyPr/>
          <a:lstStyle/>
          <a:p>
            <a:pPr>
              <a:defRPr/>
            </a:pPr>
            <a:r>
              <a:rPr lang="tr-TR" sz="2800" dirty="0" smtClean="0"/>
              <a:t>EĞİTİM ORTAMINDA KURUM VE KOMİSYONLARIN ÇALIŞMASINI TEHDİT İLE ENGELLEMEK</a:t>
            </a:r>
          </a:p>
          <a:p>
            <a:pPr>
              <a:defRPr/>
            </a:pPr>
            <a:r>
              <a:rPr lang="tr-TR" sz="2800" dirty="0" smtClean="0"/>
              <a:t>BAĞIMLILIK YAPAN ZARARLI MADDELERİN TİCARETİNİ YAPMAK</a:t>
            </a:r>
          </a:p>
          <a:p>
            <a:pPr>
              <a:defRPr/>
            </a:pPr>
            <a:r>
              <a:rPr lang="tr-TR" sz="2800" dirty="0" smtClean="0"/>
              <a:t>OKULDA DERSLERİN İŞLENMESİNE SINAVLARIN YAPILMASINA ENGEL OLMAK</a:t>
            </a:r>
          </a:p>
          <a:p>
            <a:pPr>
              <a:defRPr/>
            </a:pPr>
            <a:r>
              <a:rPr lang="tr-TR" sz="2800" dirty="0" smtClean="0"/>
              <a:t>OKULA AİT TAŞINIR VE TAŞINMAZ MALLARI KASITLI OLARAK TAHRİP ETMEK</a:t>
            </a:r>
          </a:p>
          <a:p>
            <a:pPr>
              <a:defRPr/>
            </a:pPr>
            <a:r>
              <a:rPr lang="tr-TR" sz="2800" dirty="0" smtClean="0"/>
              <a:t>ÇETE KURMAK YOL KESMEK HARAÇ ALMAK</a:t>
            </a:r>
          </a:p>
          <a:p>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dirty="0" smtClean="0"/>
              <a:t>ORTAÖĞRETİM KURUMLARI SINIF GEÇME YÖNETMELİĞİ</a:t>
            </a:r>
            <a:endParaRPr lang="tr-TR" dirty="0"/>
          </a:p>
        </p:txBody>
      </p:sp>
      <p:sp>
        <p:nvSpPr>
          <p:cNvPr id="3" name="2 İçerik Yer Tutucusu"/>
          <p:cNvSpPr>
            <a:spLocks noGrp="1"/>
          </p:cNvSpPr>
          <p:nvPr>
            <p:ph idx="1"/>
          </p:nvPr>
        </p:nvSpPr>
        <p:spPr>
          <a:xfrm>
            <a:off x="214282" y="1609416"/>
            <a:ext cx="7481918" cy="5248584"/>
          </a:xfrm>
        </p:spPr>
        <p:txBody>
          <a:bodyPr>
            <a:normAutofit fontScale="92500" lnSpcReduction="20000"/>
          </a:bodyPr>
          <a:lstStyle/>
          <a:p>
            <a:pPr>
              <a:defRPr/>
            </a:pPr>
            <a:r>
              <a:rPr lang="tr-TR" sz="2800" dirty="0" smtClean="0"/>
              <a:t>85-100 : 5 , 70-84:4 , 55-69:3 , 45-54:2 , 25-44 : 1 , </a:t>
            </a:r>
          </a:p>
          <a:p>
            <a:pPr>
              <a:defRPr/>
            </a:pPr>
            <a:r>
              <a:rPr lang="tr-TR" sz="2800" dirty="0" smtClean="0"/>
              <a:t>0-24:0 NOTU İLE DEĞERLENDİRİLİR.</a:t>
            </a:r>
          </a:p>
          <a:p>
            <a:pPr>
              <a:defRPr/>
            </a:pPr>
            <a:r>
              <a:rPr lang="tr-TR" sz="2800" dirty="0" smtClean="0"/>
              <a:t>HAFTALIK DERS SAATİ BİR VEYA İKİ OLAN DERS İÇİN 2 DEN AZ, 3 VEYA DAHA FAZLA OLAN İÇİN 3 TEN AZ OLAMAZ</a:t>
            </a:r>
          </a:p>
          <a:p>
            <a:pPr>
              <a:defRPr/>
            </a:pPr>
            <a:r>
              <a:rPr lang="tr-TR" sz="2800" dirty="0" smtClean="0"/>
              <a:t>ÖZÜRSÜZ OLARAK SINAVA KATILMAYAN VEYA KOPYA ÇEKEN ÖĞRENCİ O SINAVDAN 0 ALIR.</a:t>
            </a:r>
          </a:p>
          <a:p>
            <a:pPr>
              <a:defRPr/>
            </a:pPr>
            <a:r>
              <a:rPr lang="tr-TR" sz="2800" dirty="0" smtClean="0"/>
              <a:t>ÖĞRENCİNİN YIL SONUNDA HERHANGİ BİR DERSTEN BAŞARILI SAYILABİLMESİ İÇİN İKİNCİ DÖNEM NOTUNUN EN AZ 2,BİRİNCİ DÖNEM NOTU 0 İSE İKİNCİ DÖNEM NOTU EN AZ 3 OLMAK ZORUNDADIR.</a:t>
            </a:r>
          </a:p>
          <a:p>
            <a:pPr>
              <a:defRPr/>
            </a:pPr>
            <a:r>
              <a:rPr lang="tr-TR" sz="2800" dirty="0" smtClean="0"/>
              <a:t>ORTALAMASI 2.50 OLAN ÖĞRENCİ ORTALAMA İLE SINIFINI GEÇER</a:t>
            </a:r>
          </a:p>
          <a:p>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857232"/>
            <a:ext cx="7267604" cy="5598504"/>
          </a:xfrm>
        </p:spPr>
        <p:txBody>
          <a:bodyPr/>
          <a:lstStyle/>
          <a:p>
            <a:pPr>
              <a:lnSpc>
                <a:spcPct val="150000"/>
              </a:lnSpc>
            </a:pPr>
            <a:r>
              <a:rPr lang="tr-TR" sz="2400" dirty="0" smtClean="0"/>
              <a:t>DOĞRUDAN VEYA YIL SONU BAŞARI NOTU İLE SINIFINI GEÇEMEYEN ÖĞRENCİLER, 9. SINIFTA EN FAZLA 3 , 10 11 12. SINIFLARDA EN FAZLA 2 DERSTEN SORUMLU OLARAK BİR ÜST SINIFA GEÇERLER. ALT SINIFLAR DAHİL TOPLAM 5 TEN FAZLA DERSİ BULUNAN ÖĞRENCİLER BAŞARISIZ SAYILIR.</a:t>
            </a:r>
          </a:p>
          <a:p>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GEÇ GELME-DEVAMSIZLIK</a:t>
            </a:r>
            <a:endParaRPr lang="tr-TR" dirty="0"/>
          </a:p>
        </p:txBody>
      </p:sp>
      <p:sp>
        <p:nvSpPr>
          <p:cNvPr id="3" name="2 İçerik Yer Tutucusu"/>
          <p:cNvSpPr>
            <a:spLocks noGrp="1"/>
          </p:cNvSpPr>
          <p:nvPr>
            <p:ph idx="1"/>
          </p:nvPr>
        </p:nvSpPr>
        <p:spPr/>
        <p:txBody>
          <a:bodyPr>
            <a:normAutofit/>
          </a:bodyPr>
          <a:lstStyle/>
          <a:p>
            <a:pPr>
              <a:lnSpc>
                <a:spcPct val="80000"/>
              </a:lnSpc>
              <a:defRPr/>
            </a:pPr>
            <a:r>
              <a:rPr lang="tr-TR" sz="2800" dirty="0" smtClean="0"/>
              <a:t>İlk Dersin İlk 5 Dakikası Haricinde Derse Geç Giren Öğrenciler Derslere Alınmayacaktır.Geç </a:t>
            </a:r>
            <a:r>
              <a:rPr lang="tr-TR" sz="2800" dirty="0" err="1" smtClean="0"/>
              <a:t>kagıdı</a:t>
            </a:r>
            <a:r>
              <a:rPr lang="tr-TR" sz="2800" dirty="0" smtClean="0"/>
              <a:t> almaları gerekir</a:t>
            </a:r>
          </a:p>
          <a:p>
            <a:pPr>
              <a:lnSpc>
                <a:spcPct val="80000"/>
              </a:lnSpc>
              <a:defRPr/>
            </a:pPr>
            <a:r>
              <a:rPr lang="tr-TR" sz="2800" dirty="0" smtClean="0"/>
              <a:t>İlk Derse Girmeyenler Veya İlk Derse Girdiği Halde Arada Bir Derse Girmeyen Öğrenciler Yarım Gün Devamsız Sayılacaktır.</a:t>
            </a:r>
          </a:p>
          <a:p>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6"/>
            <a:ext cx="7239000" cy="5741380"/>
          </a:xfrm>
        </p:spPr>
        <p:txBody>
          <a:bodyPr/>
          <a:lstStyle/>
          <a:p>
            <a:pPr>
              <a:lnSpc>
                <a:spcPct val="80000"/>
              </a:lnSpc>
              <a:defRPr/>
            </a:pPr>
            <a:r>
              <a:rPr lang="tr-TR" sz="2400" dirty="0" smtClean="0"/>
              <a:t>Ders Yılı İçinde Toplam 30 Gün Devamsızlığı Olan Öğrenci Notları Ne Olursa Olsun Sınıf Tekrarı Yapar</a:t>
            </a:r>
            <a:r>
              <a:rPr lang="tr-TR" sz="2400" dirty="0" smtClean="0"/>
              <a:t>.</a:t>
            </a:r>
          </a:p>
          <a:p>
            <a:pPr>
              <a:lnSpc>
                <a:spcPct val="80000"/>
              </a:lnSpc>
              <a:defRPr/>
            </a:pPr>
            <a:endParaRPr lang="tr-TR" sz="2400" dirty="0" smtClean="0">
              <a:latin typeface="Arial" charset="0"/>
            </a:endParaRPr>
          </a:p>
          <a:p>
            <a:pPr>
              <a:lnSpc>
                <a:spcPct val="80000"/>
              </a:lnSpc>
              <a:buNone/>
              <a:defRPr/>
            </a:pPr>
            <a:r>
              <a:rPr lang="tr-TR" sz="2400" dirty="0" smtClean="0">
                <a:latin typeface="Arial" charset="0"/>
              </a:rPr>
              <a:t>Özürsüz : 10</a:t>
            </a:r>
          </a:p>
          <a:p>
            <a:pPr>
              <a:lnSpc>
                <a:spcPct val="80000"/>
              </a:lnSpc>
              <a:buNone/>
              <a:defRPr/>
            </a:pPr>
            <a:r>
              <a:rPr lang="tr-TR" sz="2400" dirty="0" smtClean="0">
                <a:latin typeface="Arial" charset="0"/>
              </a:rPr>
              <a:t>Özürlü : 20</a:t>
            </a:r>
            <a:endParaRPr lang="tr-TR" sz="2400" dirty="0" smtClean="0">
              <a:latin typeface="Arial" charset="0"/>
            </a:endParaRPr>
          </a:p>
          <a:p>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7239000" cy="5598504"/>
          </a:xfrm>
        </p:spPr>
        <p:txBody>
          <a:bodyPr/>
          <a:lstStyle/>
          <a:p>
            <a:pPr algn="ctr">
              <a:buNone/>
            </a:pPr>
            <a:endParaRPr lang="tr-TR" i="1" dirty="0" smtClean="0"/>
          </a:p>
          <a:p>
            <a:pPr algn="ctr">
              <a:buNone/>
            </a:pPr>
            <a:endParaRPr lang="tr-TR" i="1" dirty="0" smtClean="0"/>
          </a:p>
          <a:p>
            <a:pPr algn="ctr">
              <a:buNone/>
            </a:pPr>
            <a:r>
              <a:rPr lang="tr-TR" i="1" dirty="0" smtClean="0"/>
              <a:t>OKULUMUZA HOŞGELDİNİZ </a:t>
            </a:r>
            <a:r>
              <a:rPr lang="tr-TR" i="1" dirty="0" smtClean="0">
                <a:sym typeface="Wingdings" pitchFamily="2" charset="2"/>
              </a:rPr>
              <a:t></a:t>
            </a:r>
          </a:p>
          <a:p>
            <a:pPr algn="ctr">
              <a:buNone/>
            </a:pPr>
            <a:r>
              <a:rPr lang="tr-TR" i="1" dirty="0" smtClean="0">
                <a:sym typeface="Wingdings" pitchFamily="2" charset="2"/>
              </a:rPr>
              <a:t>BAŞARILAR DİLERİZ</a:t>
            </a:r>
            <a:endParaRPr lang="tr-TR" i="1" dirty="0"/>
          </a:p>
        </p:txBody>
      </p:sp>
      <p:pic>
        <p:nvPicPr>
          <p:cNvPr id="4" name="Picture 4" descr="Okul Logomuz Yenilendi.">
            <a:hlinkClick r:id="rId2" tooltip="Okul Logomuz Yenilendi."/>
          </p:cNvPr>
          <p:cNvPicPr>
            <a:picLocks noChangeAspect="1" noChangeArrowheads="1"/>
          </p:cNvPicPr>
          <p:nvPr/>
        </p:nvPicPr>
        <p:blipFill>
          <a:blip r:embed="rId3"/>
          <a:srcRect/>
          <a:stretch>
            <a:fillRect/>
          </a:stretch>
        </p:blipFill>
        <p:spPr bwMode="auto">
          <a:xfrm>
            <a:off x="6143636" y="4143356"/>
            <a:ext cx="3000364" cy="271464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OKUL MÜDÜRÜ</a:t>
            </a:r>
            <a:endParaRPr lang="tr-TR" dirty="0"/>
          </a:p>
        </p:txBody>
      </p:sp>
      <p:sp>
        <p:nvSpPr>
          <p:cNvPr id="3" name="2 İçerik Yer Tutucusu"/>
          <p:cNvSpPr>
            <a:spLocks noGrp="1"/>
          </p:cNvSpPr>
          <p:nvPr>
            <p:ph idx="1"/>
          </p:nvPr>
        </p:nvSpPr>
        <p:spPr/>
        <p:txBody>
          <a:bodyPr numCol="2"/>
          <a:lstStyle/>
          <a:p>
            <a:pPr>
              <a:buFont typeface="Wingdings" pitchFamily="2" charset="2"/>
              <a:buChar char="q"/>
            </a:pPr>
            <a:r>
              <a:rPr lang="tr-TR" dirty="0" smtClean="0"/>
              <a:t>MEHMET ÖVER</a:t>
            </a:r>
          </a:p>
          <a:p>
            <a:pPr>
              <a:buFont typeface="Wingdings" pitchFamily="2" charset="2"/>
              <a:buChar char="q"/>
            </a:pPr>
            <a:endParaRPr lang="tr-TR" dirty="0"/>
          </a:p>
        </p:txBody>
      </p:sp>
      <p:pic>
        <p:nvPicPr>
          <p:cNvPr id="4" name="3 Resim" descr="Mehmet ÖVER - Müdür">
            <a:hlinkClick r:id="rId2" tooltip="&quot;Mehmet ÖVER - Müdür&quot;"/>
          </p:cNvPr>
          <p:cNvPicPr/>
          <p:nvPr/>
        </p:nvPicPr>
        <p:blipFill>
          <a:blip r:embed="rId3"/>
          <a:srcRect/>
          <a:stretch>
            <a:fillRect/>
          </a:stretch>
        </p:blipFill>
        <p:spPr bwMode="auto">
          <a:xfrm>
            <a:off x="785786" y="2071678"/>
            <a:ext cx="7143800"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Müdür </a:t>
            </a:r>
            <a:r>
              <a:rPr lang="tr-TR" dirty="0" err="1" smtClean="0"/>
              <a:t>başyardIMCISI</a:t>
            </a:r>
            <a:endParaRPr lang="tr-TR" dirty="0"/>
          </a:p>
        </p:txBody>
      </p:sp>
      <p:sp>
        <p:nvSpPr>
          <p:cNvPr id="5" name="4 İçerik Yer Tutucusu"/>
          <p:cNvSpPr>
            <a:spLocks noGrp="1"/>
          </p:cNvSpPr>
          <p:nvPr>
            <p:ph idx="1"/>
          </p:nvPr>
        </p:nvSpPr>
        <p:spPr/>
        <p:txBody>
          <a:bodyPr/>
          <a:lstStyle/>
          <a:p>
            <a:r>
              <a:rPr lang="tr-TR" dirty="0" smtClean="0"/>
              <a:t>BÜLENT TÜRKOĞLU</a:t>
            </a:r>
          </a:p>
          <a:p>
            <a:endParaRPr lang="tr-TR" dirty="0"/>
          </a:p>
        </p:txBody>
      </p:sp>
      <p:pic>
        <p:nvPicPr>
          <p:cNvPr id="6" name="5 Resim" descr="Bülent TÜRKOĞLU - Müdür Başyardımcısı">
            <a:hlinkClick r:id="rId2" tooltip="&quot;Bülent TÜRKOĞLU - Müdür Başyardımcısı&quot;"/>
          </p:cNvPr>
          <p:cNvPicPr/>
          <p:nvPr/>
        </p:nvPicPr>
        <p:blipFill>
          <a:blip r:embed="rId3"/>
          <a:srcRect/>
          <a:stretch>
            <a:fillRect/>
          </a:stretch>
        </p:blipFill>
        <p:spPr bwMode="auto">
          <a:xfrm>
            <a:off x="571472" y="2238374"/>
            <a:ext cx="7572428" cy="461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MÜDÜR YARDIMCISI</a:t>
            </a:r>
            <a:endParaRPr lang="tr-TR" dirty="0"/>
          </a:p>
        </p:txBody>
      </p:sp>
      <p:sp>
        <p:nvSpPr>
          <p:cNvPr id="3" name="2 İçerik Yer Tutucusu"/>
          <p:cNvSpPr>
            <a:spLocks noGrp="1"/>
          </p:cNvSpPr>
          <p:nvPr>
            <p:ph idx="1"/>
          </p:nvPr>
        </p:nvSpPr>
        <p:spPr/>
        <p:txBody>
          <a:bodyPr/>
          <a:lstStyle/>
          <a:p>
            <a:r>
              <a:rPr lang="tr-TR" dirty="0" smtClean="0"/>
              <a:t>ÖZAY ARIKAN</a:t>
            </a:r>
          </a:p>
          <a:p>
            <a:endParaRPr lang="tr-TR" dirty="0"/>
          </a:p>
        </p:txBody>
      </p:sp>
      <p:pic>
        <p:nvPicPr>
          <p:cNvPr id="4" name="3 Resim" descr="Özay ARIKAN - Müdür Yardımcısı">
            <a:hlinkClick r:id="rId2" tooltip="&quot;Özay ARIKAN - Müdür Yardımcısı&quot;"/>
          </p:cNvPr>
          <p:cNvPicPr/>
          <p:nvPr/>
        </p:nvPicPr>
        <p:blipFill>
          <a:blip r:embed="rId3"/>
          <a:srcRect/>
          <a:stretch>
            <a:fillRect/>
          </a:stretch>
        </p:blipFill>
        <p:spPr bwMode="auto">
          <a:xfrm>
            <a:off x="714348" y="2238374"/>
            <a:ext cx="6858048" cy="461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428604"/>
            <a:ext cx="7410480" cy="6215106"/>
          </a:xfrm>
        </p:spPr>
        <p:txBody>
          <a:bodyPr>
            <a:normAutofit fontScale="92500"/>
          </a:bodyPr>
          <a:lstStyle/>
          <a:p>
            <a:pPr>
              <a:lnSpc>
                <a:spcPct val="150000"/>
              </a:lnSpc>
            </a:pPr>
            <a:r>
              <a:rPr lang="tr-TR" sz="2800" dirty="0" smtClean="0"/>
              <a:t>Okulumuzun giriş katında(zemin) konferans salonu bulunmaktadır</a:t>
            </a:r>
          </a:p>
          <a:p>
            <a:pPr>
              <a:lnSpc>
                <a:spcPct val="150000"/>
              </a:lnSpc>
            </a:pPr>
            <a:r>
              <a:rPr lang="tr-TR" sz="2800" dirty="0" smtClean="0"/>
              <a:t>Birinci katında müdür yardımcımız ve rehber öğretmenimizin odası bulunmaktadır.Biyoloji ve fizik </a:t>
            </a:r>
            <a:r>
              <a:rPr lang="tr-TR" sz="2800" dirty="0" err="1" smtClean="0"/>
              <a:t>laboratuvarlarımız</a:t>
            </a:r>
            <a:r>
              <a:rPr lang="tr-TR" sz="2800" dirty="0" smtClean="0"/>
              <a:t> da buradadır.</a:t>
            </a:r>
          </a:p>
          <a:p>
            <a:pPr>
              <a:lnSpc>
                <a:spcPct val="150000"/>
              </a:lnSpc>
            </a:pPr>
            <a:r>
              <a:rPr lang="tr-TR" sz="2800" dirty="0" smtClean="0"/>
              <a:t>İkinci katta öğretmenler odamız müdür yardımcısı odası ve bulunmaktadır.</a:t>
            </a:r>
          </a:p>
          <a:p>
            <a:pPr>
              <a:lnSpc>
                <a:spcPct val="150000"/>
              </a:lnSpc>
            </a:pPr>
            <a:r>
              <a:rPr lang="tr-TR" sz="2800" dirty="0" smtClean="0"/>
              <a:t>Üçüncü katta müdür odası ve kütüphane bulunmaktadır…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Konferans salonu</a:t>
            </a:r>
            <a:endParaRPr lang="tr-TR" dirty="0"/>
          </a:p>
        </p:txBody>
      </p:sp>
      <p:sp>
        <p:nvSpPr>
          <p:cNvPr id="3" name="2 İçerik Yer Tutucusu"/>
          <p:cNvSpPr>
            <a:spLocks noGrp="1"/>
          </p:cNvSpPr>
          <p:nvPr>
            <p:ph idx="1"/>
          </p:nvPr>
        </p:nvSpPr>
        <p:spPr/>
        <p:txBody>
          <a:bodyPr/>
          <a:lstStyle/>
          <a:p>
            <a:endParaRPr lang="tr-TR" dirty="0"/>
          </a:p>
        </p:txBody>
      </p:sp>
      <p:pic>
        <p:nvPicPr>
          <p:cNvPr id="16386" name="Picture 2" descr="Kütüphaneler Haftası">
            <a:hlinkClick r:id="rId2" tooltip="Kütüphaneler Haftası"/>
          </p:cNvPr>
          <p:cNvPicPr>
            <a:picLocks noChangeAspect="1" noChangeArrowheads="1"/>
          </p:cNvPicPr>
          <p:nvPr/>
        </p:nvPicPr>
        <p:blipFill>
          <a:blip r:embed="rId3"/>
          <a:srcRect/>
          <a:stretch>
            <a:fillRect/>
          </a:stretch>
        </p:blipFill>
        <p:spPr bwMode="auto">
          <a:xfrm>
            <a:off x="785786" y="1785926"/>
            <a:ext cx="6786610" cy="464347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KÜTÜPHANEMİZ…</a:t>
            </a:r>
            <a:endParaRPr lang="tr-TR" dirty="0"/>
          </a:p>
        </p:txBody>
      </p:sp>
      <p:sp>
        <p:nvSpPr>
          <p:cNvPr id="3" name="2 İçerik Yer Tutucusu"/>
          <p:cNvSpPr>
            <a:spLocks noGrp="1"/>
          </p:cNvSpPr>
          <p:nvPr>
            <p:ph idx="1"/>
          </p:nvPr>
        </p:nvSpPr>
        <p:spPr/>
        <p:txBody>
          <a:bodyPr/>
          <a:lstStyle/>
          <a:p>
            <a:endParaRPr lang="tr-TR" dirty="0"/>
          </a:p>
        </p:txBody>
      </p:sp>
      <p:pic>
        <p:nvPicPr>
          <p:cNvPr id="15362" name="Picture 2" descr="http://mebk12.meb.gov.tr/meb_iys_dosyalar/03/06/974899/resimler/2016_04/k_29110047_img20160427wa0002.jpg"/>
          <p:cNvPicPr>
            <a:picLocks noChangeAspect="1" noChangeArrowheads="1"/>
          </p:cNvPicPr>
          <p:nvPr/>
        </p:nvPicPr>
        <p:blipFill>
          <a:blip r:embed="rId2"/>
          <a:srcRect/>
          <a:stretch>
            <a:fillRect/>
          </a:stretch>
        </p:blipFill>
        <p:spPr bwMode="auto">
          <a:xfrm>
            <a:off x="571472" y="1571612"/>
            <a:ext cx="2857520" cy="2286016"/>
          </a:xfrm>
          <a:prstGeom prst="rect">
            <a:avLst/>
          </a:prstGeom>
          <a:noFill/>
        </p:spPr>
      </p:pic>
      <p:pic>
        <p:nvPicPr>
          <p:cNvPr id="15364" name="Picture 4" descr="http://mebk12.meb.gov.tr/meb_iys_dosyalar/03/06/974899/resimler/2016_04/k_29110047_img20160427wa0001.jpg"/>
          <p:cNvPicPr>
            <a:picLocks noChangeAspect="1" noChangeArrowheads="1"/>
          </p:cNvPicPr>
          <p:nvPr/>
        </p:nvPicPr>
        <p:blipFill>
          <a:blip r:embed="rId3"/>
          <a:srcRect/>
          <a:stretch>
            <a:fillRect/>
          </a:stretch>
        </p:blipFill>
        <p:spPr bwMode="auto">
          <a:xfrm>
            <a:off x="4572000" y="1643050"/>
            <a:ext cx="3071834" cy="2214578"/>
          </a:xfrm>
          <a:prstGeom prst="rect">
            <a:avLst/>
          </a:prstGeom>
          <a:noFill/>
        </p:spPr>
      </p:pic>
      <p:pic>
        <p:nvPicPr>
          <p:cNvPr id="15366" name="Picture 6" descr="http://mebk12.meb.gov.tr/meb_iys_dosyalar/03/06/974899/resimler/2016_04/k_29110047_img20160427wa0004.jpg"/>
          <p:cNvPicPr>
            <a:picLocks noChangeAspect="1" noChangeArrowheads="1"/>
          </p:cNvPicPr>
          <p:nvPr/>
        </p:nvPicPr>
        <p:blipFill>
          <a:blip r:embed="rId4"/>
          <a:srcRect/>
          <a:stretch>
            <a:fillRect/>
          </a:stretch>
        </p:blipFill>
        <p:spPr bwMode="auto">
          <a:xfrm>
            <a:off x="2143108" y="4000504"/>
            <a:ext cx="4357718" cy="242889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BİYOLOJİ LABORATUVARI</a:t>
            </a:r>
            <a:endParaRPr lang="tr-TR" dirty="0"/>
          </a:p>
        </p:txBody>
      </p:sp>
      <p:sp>
        <p:nvSpPr>
          <p:cNvPr id="3" name="2 İçerik Yer Tutucusu"/>
          <p:cNvSpPr>
            <a:spLocks noGrp="1"/>
          </p:cNvSpPr>
          <p:nvPr>
            <p:ph idx="1"/>
          </p:nvPr>
        </p:nvSpPr>
        <p:spPr/>
        <p:txBody>
          <a:bodyPr/>
          <a:lstStyle/>
          <a:p>
            <a:endParaRPr lang="tr-TR" dirty="0"/>
          </a:p>
        </p:txBody>
      </p:sp>
      <p:pic>
        <p:nvPicPr>
          <p:cNvPr id="24578" name="Picture 2" descr="Biyoloji Dersliği"/>
          <p:cNvPicPr>
            <a:picLocks noChangeAspect="1" noChangeArrowheads="1"/>
          </p:cNvPicPr>
          <p:nvPr/>
        </p:nvPicPr>
        <p:blipFill>
          <a:blip r:embed="rId2"/>
          <a:srcRect/>
          <a:stretch>
            <a:fillRect/>
          </a:stretch>
        </p:blipFill>
        <p:spPr bwMode="auto">
          <a:xfrm>
            <a:off x="571472" y="1714488"/>
            <a:ext cx="3009657" cy="2500330"/>
          </a:xfrm>
          <a:prstGeom prst="rect">
            <a:avLst/>
          </a:prstGeom>
          <a:noFill/>
        </p:spPr>
      </p:pic>
      <p:pic>
        <p:nvPicPr>
          <p:cNvPr id="24580" name="Picture 4" descr="Biyoloji Dersliği"/>
          <p:cNvPicPr>
            <a:picLocks noChangeAspect="1" noChangeArrowheads="1"/>
          </p:cNvPicPr>
          <p:nvPr/>
        </p:nvPicPr>
        <p:blipFill>
          <a:blip r:embed="rId3"/>
          <a:srcRect/>
          <a:stretch>
            <a:fillRect/>
          </a:stretch>
        </p:blipFill>
        <p:spPr bwMode="auto">
          <a:xfrm>
            <a:off x="4143372" y="4000504"/>
            <a:ext cx="3571900" cy="242889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284</TotalTime>
  <Words>700</Words>
  <PresentationFormat>Ekran Gösterisi (4:3)</PresentationFormat>
  <Paragraphs>81</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Zengin</vt:lpstr>
      <vt:lpstr>AHMET ZÜBEYDE TURBA ANADOLU LİSESİ</vt:lpstr>
      <vt:lpstr>OKULUMUZ…</vt:lpstr>
      <vt:lpstr>OKUL MÜDÜRÜ</vt:lpstr>
      <vt:lpstr>Müdür başyardIMCISI</vt:lpstr>
      <vt:lpstr>MÜDÜR YARDIMCISI</vt:lpstr>
      <vt:lpstr>Slayt 6</vt:lpstr>
      <vt:lpstr>Konferans salonu</vt:lpstr>
      <vt:lpstr>KÜTÜPHANEMİZ…</vt:lpstr>
      <vt:lpstr>BİYOLOJİ LABORATUVARI</vt:lpstr>
      <vt:lpstr>Slayt 10</vt:lpstr>
      <vt:lpstr>Slayt 11</vt:lpstr>
      <vt:lpstr>Slayt 12</vt:lpstr>
      <vt:lpstr>Slayt 13</vt:lpstr>
      <vt:lpstr>Slayt 14</vt:lpstr>
      <vt:lpstr>Ortaöğretim kurumları ödül ve disiplin yönetmeliği</vt:lpstr>
      <vt:lpstr>Slayt 16</vt:lpstr>
      <vt:lpstr>Slayt 17</vt:lpstr>
      <vt:lpstr>KINAMA CEZASI GEREKTİRECEK DAVRANIŞLAR</vt:lpstr>
      <vt:lpstr>Slayt 19</vt:lpstr>
      <vt:lpstr>KISA SÜRELİ UZAKLAŞTIMR GEREKTİREN DURUMLAR</vt:lpstr>
      <vt:lpstr>TASDİKNAME İLE UZAKLAŞTIRMASI GEREKTİREN DAVRANIŞLAR</vt:lpstr>
      <vt:lpstr>ÖRGÜN EĞİTİMİN DIŞINA ÇIKARILMASI CEZASINI GEREKTİRECEK DAVRANIŞLAR</vt:lpstr>
      <vt:lpstr>ORTAÖĞRETİM KURUMLARI SINIF GEÇME YÖNETMELİĞİ</vt:lpstr>
      <vt:lpstr>Slayt 24</vt:lpstr>
      <vt:lpstr>GEÇ GELME-DEVAMSIZLIK</vt:lpstr>
      <vt:lpstr>Slayt 26</vt:lpstr>
      <vt:lpstr>Slayt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AHMET ZÜBEYDE TURBA ANADOLU LİSESİ</dc:title>
  <dc:creator>REH</dc:creator>
  <cp:lastModifiedBy>REH</cp:lastModifiedBy>
  <cp:revision>29</cp:revision>
  <dcterms:created xsi:type="dcterms:W3CDTF">2016-09-20T07:41:22Z</dcterms:created>
  <dcterms:modified xsi:type="dcterms:W3CDTF">2016-09-28T07:45:37Z</dcterms:modified>
</cp:coreProperties>
</file>